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9" r:id="rId3"/>
    <p:sldId id="300" r:id="rId4"/>
    <p:sldId id="301" r:id="rId5"/>
    <p:sldId id="302" r:id="rId6"/>
    <p:sldId id="306" r:id="rId7"/>
    <p:sldId id="296" r:id="rId8"/>
    <p:sldId id="297" r:id="rId9"/>
    <p:sldId id="304" r:id="rId10"/>
    <p:sldId id="285" r:id="rId11"/>
    <p:sldId id="305" r:id="rId12"/>
    <p:sldId id="287" r:id="rId13"/>
    <p:sldId id="269" r:id="rId14"/>
    <p:sldId id="271" r:id="rId15"/>
    <p:sldId id="289" r:id="rId16"/>
    <p:sldId id="290" r:id="rId17"/>
    <p:sldId id="291" r:id="rId18"/>
    <p:sldId id="298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CB67-BD0A-4124-A746-29AC7A262CDE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A6D2-70B7-44CB-9C13-D692CD664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0881-BCDF-439A-8E1C-25C23655282D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48A5-2CD4-4BD9-B510-94D9B4C429CC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6938-F09E-4B98-82FC-A75AB080345F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4CE3-B6DB-491E-8000-6099F8144E6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E243-03BA-4EC2-B2E9-BAEF3325AA5D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3B5-F6AB-4B35-A1AD-DDAFDFB54537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F770-1E52-4266-9206-3DA37620A55F}" type="datetime1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409-D97F-4A00-873A-CDA174C62D47}" type="datetime1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67A-D5ED-49D3-875C-C8F626FB6EA7}" type="datetime1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EF1A-471D-4DA1-AA08-32C1CA109CA6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E474-9FBA-4444-88A3-442D8E9EE4DE}" type="datetime1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152C-28BF-4749-AF02-5EEBDAB88262}" type="datetime1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rusada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494" y="2930504"/>
            <a:ext cx="6858000" cy="1226079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Запрещенный список. Терапевтическое использование.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198" y="1756914"/>
            <a:ext cx="82985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/>
                </a:solidFill>
              </a:rPr>
              <a:t>АССОЦИАЦИЯ</a:t>
            </a:r>
            <a:br>
              <a:rPr lang="ru-RU" sz="1500" b="1" dirty="0">
                <a:solidFill>
                  <a:schemeClr val="tx2"/>
                </a:solidFill>
              </a:rPr>
            </a:br>
            <a:r>
              <a:rPr lang="ru-RU" sz="1500" b="1" dirty="0">
                <a:solidFill>
                  <a:schemeClr val="tx2"/>
                </a:solidFill>
              </a:rPr>
              <a:t>РОССИЙСКОЕ АНТИДОПИНГОВОЕ АГЕНСТВО «РУСАДА»</a:t>
            </a:r>
            <a:br>
              <a:rPr lang="ru-RU" sz="1500" b="1" dirty="0">
                <a:solidFill>
                  <a:schemeClr val="tx2"/>
                </a:solidFill>
              </a:rPr>
            </a:b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15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39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>
                <a:latin typeface="Constantia" pitchFamily="18" charset="0"/>
                <a:ea typeface="+mn-ea"/>
                <a:cs typeface="+mn-cs"/>
              </a:rPr>
              <a:t>ТЕРАПЕВТИЧЕСКОЕ ИСПОЛЬЗОВАНИЕ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065020" cy="540000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АЛГОРИТМ ДЛЯ СПОРТСМЕНОВ, НА КОТОРЫХ РАСПРОСТРАНЯЮТСЯ ПРАВИЛА ПО ТЕРАПЕВТИЧЕСКОМУ ИСПОЛЬЗОВАНИЮ МЕЖДУНАРОДНОЙ ФЕДЕРАЦИИ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9552" y="2276872"/>
            <a:ext cx="7992888" cy="3816424"/>
            <a:chOff x="179512" y="2060848"/>
            <a:chExt cx="7992888" cy="381642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79512" y="2060848"/>
              <a:ext cx="5184576" cy="72008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ВЫДАНО ЛИ СПОРТСМЕНУ РАЗРЕШЕНИЕ НА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 НА НАЦИОНАЛЬНОМ УРОВНЕ?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79512" y="3068960"/>
              <a:ext cx="5184576" cy="86409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ОТНОСИТСЯ ЛИ РАЗРЕШЕНИЕ НА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 К КАТЕГОРИИ РЕШЕНИЙ, АВТОМАТИЧЕСКИ ПРИЗНАВАЕМЫХ МЕЖДУНАРОДНОЙ ФЕДЕРАЦИЕЙ?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64288" y="3356992"/>
              <a:ext cx="648072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ДА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64288" y="5301208"/>
              <a:ext cx="648072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НЕТ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79512" y="5013176"/>
              <a:ext cx="5184576" cy="86409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КОМИТЕТ ПО </a:t>
              </a: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 </a:t>
              </a:r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МЕЖДУНАРОДНОЙ ФЕДЕРАЦИИ</a:t>
              </a:r>
              <a:endParaRPr lang="ru-RU" sz="14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508104" y="5085184"/>
              <a:ext cx="1584176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ЗАПРОС НА </a:t>
              </a:r>
              <a:r>
                <a:rPr lang="ru-RU" sz="10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endParaRPr lang="ru-RU" sz="10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11560" y="4581128"/>
              <a:ext cx="3096344" cy="216024"/>
            </a:xfrm>
            <a:prstGeom prst="roundRect">
              <a:avLst/>
            </a:prstGeom>
            <a:solidFill>
              <a:srgbClr val="0070C0">
                <a:alpha val="0"/>
              </a:srgbClr>
            </a:solidFill>
            <a:ln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ЗАПРОС НА ПРИЗНАНИЕ РАЗРЕШЕНИЯ НА </a:t>
              </a:r>
              <a:r>
                <a:rPr lang="ru-RU" sz="9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ТИ</a:t>
              </a:r>
              <a:endParaRPr lang="ru-RU" sz="900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364088" y="2420888"/>
              <a:ext cx="2124236" cy="936104"/>
              <a:chOff x="5364088" y="2420888"/>
              <a:chExt cx="2124236" cy="936104"/>
            </a:xfrm>
          </p:grpSpPr>
          <p:cxnSp>
            <p:nvCxnSpPr>
              <p:cNvPr id="20" name="Прямая со стрелкой 19"/>
              <p:cNvCxnSpPr>
                <a:endCxn id="11" idx="0"/>
              </p:cNvCxnSpPr>
              <p:nvPr/>
            </p:nvCxnSpPr>
            <p:spPr>
              <a:xfrm>
                <a:off x="7452320" y="2420888"/>
                <a:ext cx="36004" cy="93610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endCxn id="8" idx="3"/>
              </p:cNvCxnSpPr>
              <p:nvPr/>
            </p:nvCxnSpPr>
            <p:spPr>
              <a:xfrm flipH="1">
                <a:off x="5364088" y="2420888"/>
                <a:ext cx="208823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7452320" y="2420888"/>
              <a:ext cx="720080" cy="3024336"/>
              <a:chOff x="7452320" y="2420888"/>
              <a:chExt cx="720080" cy="3024336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7452320" y="2420888"/>
                <a:ext cx="648072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8100392" y="2420888"/>
                <a:ext cx="72008" cy="302433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endCxn id="12" idx="3"/>
              </p:cNvCxnSpPr>
              <p:nvPr/>
            </p:nvCxnSpPr>
            <p:spPr>
              <a:xfrm flipH="1">
                <a:off x="7812360" y="5445224"/>
                <a:ext cx="36004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>
              <a:stCxn id="11" idx="1"/>
              <a:endCxn id="10" idx="3"/>
            </p:cNvCxnSpPr>
            <p:nvPr/>
          </p:nvCxnSpPr>
          <p:spPr>
            <a:xfrm flipH="1">
              <a:off x="5364088" y="3501008"/>
              <a:ext cx="1800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12" idx="1"/>
              <a:endCxn id="13" idx="3"/>
            </p:cNvCxnSpPr>
            <p:nvPr/>
          </p:nvCxnSpPr>
          <p:spPr>
            <a:xfrm flipH="1">
              <a:off x="5364088" y="5445224"/>
              <a:ext cx="1800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3419872" y="4149080"/>
              <a:ext cx="720080" cy="2880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НЕТ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 стрелкой 52"/>
            <p:cNvCxnSpPr>
              <a:endCxn id="45" idx="0"/>
            </p:cNvCxnSpPr>
            <p:nvPr/>
          </p:nvCxnSpPr>
          <p:spPr>
            <a:xfrm>
              <a:off x="3779912" y="3933056"/>
              <a:ext cx="0" cy="216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45" idx="2"/>
            </p:cNvCxnSpPr>
            <p:nvPr/>
          </p:nvCxnSpPr>
          <p:spPr>
            <a:xfrm>
              <a:off x="3779912" y="4437112"/>
              <a:ext cx="0" cy="5760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2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dirty="0">
                <a:latin typeface="Constantia" pitchFamily="18" charset="0"/>
              </a:rPr>
              <a:t>Запрос может быть одобрен, если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Была оказана неотложная медицинская помощь /состояние здоровья резко ухудшилось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В силу исключительных обстоятельств у Спортсмена не было достаточно времени или возможности для того, чтобы подать запрос, а у Комиссии - для того, чтобы рассмотреть запрос до сдачи пробы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Примененные правила требуют от спортсмена или разрешают спортсмену подать запрос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 ВАДА и Антидопинговая организация, в которую поступил запрос, согласились, что принцип справедливости требует выдачи ретроактивного ТИ. </a:t>
            </a:r>
            <a:endParaRPr lang="ru-RU" sz="1200" dirty="0">
              <a:latin typeface="Constantia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12474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Constantia" pitchFamily="18" charset="0"/>
              </a:rPr>
              <a:t>Ретроактивный запрос на терапевтическое использование: </a:t>
            </a:r>
          </a:p>
          <a:p>
            <a:pPr algn="r"/>
            <a:r>
              <a:rPr lang="ru-RU" sz="1600" dirty="0">
                <a:latin typeface="Constantia" pitchFamily="18" charset="0"/>
              </a:rPr>
              <a:t>запрос, имеющий обратную силу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348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РЕТРОАКТИВНОЕ ТИ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1758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39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>
                <a:latin typeface="Constantia" pitchFamily="18" charset="0"/>
                <a:ea typeface="+mn-ea"/>
                <a:cs typeface="+mn-cs"/>
              </a:rPr>
              <a:t>ТЕРАПЕВТИЧЕСКОЕ ИСПОЛЬЗОВАНИЕ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1004" cy="518398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КРИТЕРИИ ПОЛУЧЕНИЯ РАЗРЕШЕНИЯ НА ТИ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З</a:t>
            </a:r>
            <a:r>
              <a:rPr lang="ru-RU" sz="1600" dirty="0">
                <a:latin typeface="Constantia" pitchFamily="18" charset="0"/>
              </a:rPr>
              <a:t>апрещенная субстанция или метод необходимы для лечения острого или хронического заболевания, и, что неприменение данной запрещенной субстанции или метода приведет к значительному ухудшению состояния здоровья спортсмена. 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Tx/>
              <a:buChar char="-"/>
              <a:tabLst>
                <a:tab pos="365125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Т</a:t>
            </a:r>
            <a:r>
              <a:rPr lang="ru-RU" sz="1600" dirty="0">
                <a:latin typeface="Constantia" pitchFamily="18" charset="0"/>
              </a:rPr>
              <a:t>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</a:t>
            </a: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Arial" charset="0"/>
              </a:rPr>
              <a:t>-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О</a:t>
            </a:r>
            <a:r>
              <a:rPr lang="ru-RU" sz="1600" dirty="0">
                <a:latin typeface="Constantia" pitchFamily="18" charset="0"/>
              </a:rPr>
              <a:t>тсутствие разумной терапевтической альтернативы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latin typeface="Constantia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Arial" charset="0"/>
              </a:rPr>
              <a:t>-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Н</a:t>
            </a:r>
            <a:r>
              <a:rPr lang="ru-RU" sz="1600" dirty="0">
                <a:latin typeface="Constantia" pitchFamily="18" charset="0"/>
              </a:rPr>
              <a:t>еобходимость использования запрещенной субстанции или метода не является следствием предыдущего использования (без ТИ) субстанции или метода, запрещенных на момент их использования.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2996952"/>
            <a:ext cx="79208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3933056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437112"/>
            <a:ext cx="792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77809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</a:p>
        </p:txBody>
      </p:sp>
      <p:pic>
        <p:nvPicPr>
          <p:cNvPr id="4" name="Рисунок 3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976664" cy="53291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4" name="Рисунок 3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5773301" cy="54726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67540" cy="42484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904656" cy="52403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111" cy="777875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Constantia" pitchFamily="18" charset="0"/>
              </a:rPr>
              <a:t>ЗАПРОС НА ТИ</a:t>
            </a:r>
            <a:endParaRPr lang="ru-RU" sz="2800" dirty="0"/>
          </a:p>
        </p:txBody>
      </p:sp>
      <p:pic>
        <p:nvPicPr>
          <p:cNvPr id="3" name="Рисунок 2" descr="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5904656" cy="52772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15616" y="1269207"/>
            <a:ext cx="6966347" cy="4427935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СПАСИБО ЗА ВНИМАНИЕ!</a:t>
            </a:r>
            <a:endParaRPr lang="ru-RU" sz="75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750" b="1" dirty="0">
              <a:solidFill>
                <a:schemeClr val="accent1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u="sng" dirty="0">
                <a:solidFill>
                  <a:srgbClr val="00B050"/>
                </a:solidFill>
                <a:cs typeface="Arial" charset="0"/>
                <a:hlinkClick r:id="rId2"/>
              </a:rPr>
              <a:t>www.rusada.ru</a:t>
            </a:r>
            <a:endParaRPr lang="ru-RU" sz="2100" b="1" u="sng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rusada@rusada.ru</a:t>
            </a:r>
            <a:endParaRPr lang="ru-RU" sz="2100" b="1" dirty="0">
              <a:solidFill>
                <a:srgbClr val="16887D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dirty="0">
                <a:cs typeface="Arial" charset="0"/>
              </a:rPr>
              <a:t>тел.: 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+7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(495)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788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100" b="1" dirty="0">
                <a:solidFill>
                  <a:srgbClr val="16887D"/>
                </a:solidFill>
                <a:cs typeface="Arial" charset="0"/>
              </a:rPr>
              <a:t>40 60</a:t>
            </a: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FF0000"/>
                </a:solidFill>
                <a:cs typeface="Arial" charset="0"/>
              </a:rPr>
              <a:t>Горячая линия: </a:t>
            </a:r>
            <a:r>
              <a:rPr lang="ru-RU" sz="2100" b="1" dirty="0"/>
              <a:t>8 (800) 770-03-32 (бесплатно по РФ)</a:t>
            </a:r>
            <a:br>
              <a:rPr lang="ru-RU" sz="2100" b="1" dirty="0"/>
            </a:br>
            <a:r>
              <a:rPr lang="ru-RU" sz="2100" b="1" dirty="0"/>
              <a:t>+7 (965) 327-16-78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ПРОВЕРИТЬ ПРЕПАРАТ: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list.rusada.ru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dirty="0">
                <a:solidFill>
                  <a:srgbClr val="16887D"/>
                </a:solidFill>
                <a:cs typeface="Arial" charset="0"/>
              </a:rPr>
              <a:t>ОБУЧЕНИЕ: </a:t>
            </a:r>
            <a:r>
              <a:rPr lang="en-US" sz="2100" b="1" dirty="0">
                <a:solidFill>
                  <a:schemeClr val="tx1"/>
                </a:solidFill>
                <a:cs typeface="Arial" charset="0"/>
              </a:rPr>
              <a:t>rusada.triagonal.net</a:t>
            </a:r>
            <a:r>
              <a:rPr lang="ru-RU" sz="2100" b="1" dirty="0">
                <a:solidFill>
                  <a:srgbClr val="00B050"/>
                </a:solidFill>
                <a:cs typeface="Arial" charset="0"/>
              </a:rPr>
              <a:t> </a:t>
            </a:r>
            <a:endParaRPr lang="en-US" sz="2100" b="1" dirty="0">
              <a:solidFill>
                <a:srgbClr val="00B050"/>
              </a:solidFill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>125284</a:t>
            </a:r>
            <a:r>
              <a:rPr lang="ru-RU" sz="2100" dirty="0">
                <a:cs typeface="Arial" charset="0"/>
              </a:rPr>
              <a:t>, г. Москва, Беговая ул., д.6А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100" dirty="0">
                <a:cs typeface="Arial" charset="0"/>
              </a:rPr>
              <a:t/>
            </a:r>
            <a:br>
              <a:rPr lang="en-US" sz="2100" dirty="0">
                <a:cs typeface="Arial" charset="0"/>
              </a:rPr>
            </a:br>
            <a:endParaRPr lang="ru-RU" sz="2100" dirty="0">
              <a:cs typeface="Arial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ru-RU" sz="2100" dirty="0">
              <a:cs typeface="Arial" charset="0"/>
            </a:endParaRPr>
          </a:p>
          <a:p>
            <a:pPr marL="257175" indent="-257175" algn="just">
              <a:spcBef>
                <a:spcPct val="20000"/>
              </a:spcBef>
              <a:defRPr/>
            </a:pPr>
            <a:endParaRPr lang="ru-RU" sz="2100" dirty="0"/>
          </a:p>
        </p:txBody>
      </p:sp>
      <p:pic>
        <p:nvPicPr>
          <p:cNvPr id="2662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29" y="5373291"/>
            <a:ext cx="227409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5373291"/>
            <a:ext cx="227409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5373291"/>
            <a:ext cx="227410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 descr="0_c80ca_1a92b012_ori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1" y="53732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1" y="1556558"/>
            <a:ext cx="1348848" cy="16324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5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onstantia" pitchFamily="18" charset="0"/>
              </a:rPr>
              <a:t>Адрес сервиса: </a:t>
            </a:r>
            <a:r>
              <a:rPr lang="en-US" sz="2800" b="1" dirty="0">
                <a:latin typeface="Constantia" pitchFamily="18" charset="0"/>
                <a:hlinkClick r:id="rId2"/>
              </a:rPr>
              <a:t>list.rusada.ru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9838" t="1157" b="55046"/>
          <a:stretch>
            <a:fillRect/>
          </a:stretch>
        </p:blipFill>
        <p:spPr bwMode="auto">
          <a:xfrm>
            <a:off x="0" y="1217944"/>
            <a:ext cx="9144001" cy="23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9838" t="1400" b="39274"/>
          <a:stretch>
            <a:fillRect/>
          </a:stretch>
        </p:blipFill>
        <p:spPr bwMode="auto">
          <a:xfrm>
            <a:off x="0" y="378904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8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9998" b="48340"/>
          <a:stretch>
            <a:fillRect/>
          </a:stretch>
        </p:blipFill>
        <p:spPr bwMode="auto">
          <a:xfrm>
            <a:off x="0" y="332656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 l="9998" b="47080"/>
          <a:stretch>
            <a:fillRect/>
          </a:stretch>
        </p:blipFill>
        <p:spPr bwMode="auto">
          <a:xfrm>
            <a:off x="0" y="3573016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l="9998"/>
          <a:stretch>
            <a:fillRect/>
          </a:stretch>
        </p:blipFill>
        <p:spPr bwMode="auto">
          <a:xfrm>
            <a:off x="12079" y="620688"/>
            <a:ext cx="9131921" cy="570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2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96544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Constantia" pitchFamily="18" charset="0"/>
              </a:rPr>
              <a:t>ЗАПРЕЩЕННЫЙ СПИСОК</a:t>
            </a:r>
            <a:endParaRPr lang="ru-RU" sz="28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37028" cy="374441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800" b="1" dirty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ПУБЛИКУЕТСЯ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ОСЕНЬЮ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2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ВСТУПАЕТ В СИЛУ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1 ЯНВАРЯ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2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РЕГУЛЯРНОЕ ОБНОВЛЕНИЕ –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НЕ МЕНЕЕ 1 РАЗА В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534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346594" cy="992882"/>
          </a:xfrm>
        </p:spPr>
        <p:txBody>
          <a:bodyPr/>
          <a:lstStyle/>
          <a:p>
            <a:pPr algn="l">
              <a:defRPr/>
            </a:pPr>
            <a:r>
              <a:rPr lang="ru-RU" sz="2100" b="1" dirty="0">
                <a:latin typeface="Constantia" pitchFamily="18" charset="0"/>
              </a:rPr>
              <a:t>ЗАПРЕЩЕННЫЙ </a:t>
            </a:r>
            <a:r>
              <a:rPr lang="ru-RU" sz="2100" b="1" dirty="0">
                <a:latin typeface="Constantia" pitchFamily="18" charset="0"/>
              </a:rPr>
              <a:t>СПИСОК</a:t>
            </a:r>
            <a:endParaRPr lang="ru-RU" sz="21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73578" y="1757586"/>
            <a:ext cx="7272808" cy="2538282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СУБСТАНЦИИ И МЕТОДЫ, </a:t>
            </a: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ВСЕ ВРЕМЯ</a:t>
            </a:r>
            <a:endParaRPr lang="ru-RU" sz="1400" dirty="0">
              <a:solidFill>
                <a:srgbClr val="00B050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400" dirty="0"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 СУБСТАНЦИИ, 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СОРЕВНОВАТЕЛЬНЫЙ ПЕРИОД</a:t>
            </a:r>
            <a:endParaRPr lang="ru-RU" sz="14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273844" algn="l"/>
              </a:tabLst>
              <a:defRPr/>
            </a:pPr>
            <a:r>
              <a:rPr lang="ru-RU" sz="1400" b="1" dirty="0">
                <a:latin typeface="Constantia" pitchFamily="18" charset="0"/>
                <a:cs typeface="Times New Roman" pitchFamily="18" charset="0"/>
              </a:rPr>
              <a:t>  СУБСТАНЦИИ, ЗАПРЕЩЕННЫЕ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ОТДЕЛЬНЫХ ВИДАХ </a:t>
            </a:r>
            <a:r>
              <a:rPr lang="ru-RU" sz="14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СПОРТА</a:t>
            </a:r>
            <a:endParaRPr lang="ru-RU" sz="1400" dirty="0">
              <a:latin typeface="Constantia" pitchFamily="18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1821" y="4995174"/>
            <a:ext cx="279435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ПРОГРАММА МОНИТОРИНГА</a:t>
            </a:r>
            <a:endParaRPr lang="ru-RU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4077072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b="1" dirty="0">
                <a:latin typeface="Constantia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0823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6016" y="2309919"/>
            <a:ext cx="7186108" cy="139772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cs typeface="Times New Roman" pitchFamily="18" charset="0"/>
              </a:rPr>
              <a:t>Каждый спортсмен </a:t>
            </a:r>
            <a:r>
              <a:rPr lang="ru-RU" sz="2400" b="1" u="sng" dirty="0">
                <a:cs typeface="Times New Roman" pitchFamily="18" charset="0"/>
              </a:rPr>
              <a:t>имеет право </a:t>
            </a:r>
            <a:r>
              <a:rPr lang="ru-RU" sz="2400" b="1" dirty="0">
                <a:cs typeface="Times New Roman" pitchFamily="18" charset="0"/>
              </a:rPr>
              <a:t>на получение медицинской помощи </a:t>
            </a:r>
            <a:r>
              <a:rPr lang="ru-RU" sz="2400" b="1" u="sng" dirty="0">
                <a:cs typeface="Times New Roman" pitchFamily="18" charset="0"/>
              </a:rPr>
              <a:t>с использованием </a:t>
            </a:r>
            <a:r>
              <a:rPr lang="ru-RU" sz="2400" b="1" dirty="0">
                <a:cs typeface="Times New Roman" pitchFamily="18" charset="0"/>
              </a:rPr>
              <a:t>любых субстанции или методов </a:t>
            </a:r>
            <a:r>
              <a:rPr lang="ru-RU" sz="2400" b="1" u="sng" dirty="0">
                <a:cs typeface="Times New Roman" pitchFamily="18" charset="0"/>
              </a:rPr>
              <a:t>из Запрещенного списка</a:t>
            </a:r>
            <a:r>
              <a:rPr lang="ru-RU" sz="2400" b="1" dirty="0">
                <a:cs typeface="Times New Roman" pitchFamily="18" charset="0"/>
              </a:rPr>
              <a:t>,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но при наличии разрешения на терапевтическое использование (ТИ)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5424" y="1580620"/>
            <a:ext cx="7886700" cy="491476"/>
          </a:xfrm>
        </p:spPr>
        <p:txBody>
          <a:bodyPr/>
          <a:lstStyle/>
          <a:p>
            <a:r>
              <a:rPr lang="ru-RU" altLang="ru-RU" sz="2100" b="1" dirty="0">
                <a:solidFill>
                  <a:srgbClr val="002060"/>
                </a:solidFill>
              </a:rPr>
              <a:t>ТЕРАПЕВТИЧЕСКОЕ ИСПОЛЬЗОВАНИЕ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4123627"/>
            <a:ext cx="2185420" cy="1524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12" y="3945466"/>
            <a:ext cx="1338782" cy="17274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2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24" y="1546331"/>
            <a:ext cx="8513152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938" y="919913"/>
            <a:ext cx="1015072" cy="62641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5424" y="1580620"/>
            <a:ext cx="7886700" cy="491476"/>
          </a:xfrm>
        </p:spPr>
        <p:txBody>
          <a:bodyPr/>
          <a:lstStyle/>
          <a:p>
            <a:r>
              <a:rPr lang="ru-RU" altLang="ru-RU" sz="2100" b="1" dirty="0">
                <a:solidFill>
                  <a:srgbClr val="002060"/>
                </a:solidFill>
              </a:rPr>
              <a:t>ТЕРАПЕВТИЧЕСКОЕ ИСПОЛЬЗОВАНИЕ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11481" y="2207038"/>
            <a:ext cx="5068388" cy="3497114"/>
            <a:chOff x="251520" y="1556792"/>
            <a:chExt cx="7848872" cy="345638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203847" y="1556792"/>
              <a:ext cx="2021155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СПОРТСМЕН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7583" y="2924944"/>
              <a:ext cx="268415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МЕЖДУНАРОДНЫЙ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076056" y="2924944"/>
              <a:ext cx="244827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endParaRPr lang="ru-RU" sz="15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НАЦИОНАЛЬНЫЙ УРОВЕНЬ</a:t>
              </a:r>
              <a:endParaRPr lang="ru-RU" sz="1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ru-RU" sz="1500" dirty="0">
                <a:latin typeface="+mj-l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1520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МЕЖДУНАРОДНАЯ ФЕДЕРАЦИЯ</a:t>
              </a:r>
              <a:endParaRPr lang="ru-RU" sz="12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499992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273844" algn="l"/>
                </a:tabLst>
                <a:defRPr/>
              </a:pP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РАССМАТРИВАЕТ РУСАДА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Calibri" panose="020F0502020204030204" pitchFamily="34" charset="0"/>
                </a:rPr>
                <a:t>→ </a:t>
              </a:r>
              <a:r>
                <a:rPr lang="en-US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UKAD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3" name="Прямая со стрелкой 12"/>
            <p:cNvCxnSpPr>
              <a:stCxn id="8" idx="2"/>
              <a:endCxn id="9" idx="0"/>
            </p:cNvCxnSpPr>
            <p:nvPr/>
          </p:nvCxnSpPr>
          <p:spPr>
            <a:xfrm flipH="1">
              <a:off x="2169659" y="2132856"/>
              <a:ext cx="2044766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8" idx="2"/>
              <a:endCxn id="10" idx="0"/>
            </p:cNvCxnSpPr>
            <p:nvPr/>
          </p:nvCxnSpPr>
          <p:spPr>
            <a:xfrm>
              <a:off x="4214425" y="2132856"/>
              <a:ext cx="2085767" cy="7920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9" idx="2"/>
              <a:endCxn id="11" idx="0"/>
            </p:cNvCxnSpPr>
            <p:nvPr/>
          </p:nvCxnSpPr>
          <p:spPr>
            <a:xfrm flipH="1">
              <a:off x="2051720" y="3501008"/>
              <a:ext cx="117939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10" idx="2"/>
              <a:endCxn id="12" idx="0"/>
            </p:cNvCxnSpPr>
            <p:nvPr/>
          </p:nvCxnSpPr>
          <p:spPr>
            <a:xfrm>
              <a:off x="6300192" y="3501008"/>
              <a:ext cx="0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5642615" y="1826358"/>
            <a:ext cx="3210331" cy="4079687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МЕДИЦИНСКИЕ ДАННЫЕ  </a:t>
            </a: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dirty="0"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i="1" dirty="0">
                <a:latin typeface="+mj-lt"/>
                <a:cs typeface="Arial" charset="0"/>
              </a:rPr>
              <a:t>МЕЖДУНАРОДНЫЙ СТАНДАРТ ПО ТЕРАПЕВТИЧЕСКОМУ ИСПОЛЬЗОВАНИЮ:</a:t>
            </a: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1350" b="1" i="1" dirty="0">
              <a:latin typeface="+mj-lt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273844" algn="l"/>
              </a:tabLst>
              <a:defRPr/>
            </a:pPr>
            <a:r>
              <a:rPr lang="ru-RU" sz="1350" b="1" dirty="0">
                <a:latin typeface="+mj-lt"/>
              </a:rPr>
              <a:t>ЗАПРОС НА </a:t>
            </a:r>
            <a:r>
              <a:rPr lang="ru-RU" sz="1350" b="1" dirty="0">
                <a:solidFill>
                  <a:srgbClr val="00B050"/>
                </a:solidFill>
                <a:latin typeface="+mj-lt"/>
              </a:rPr>
              <a:t>ТИ</a:t>
            </a:r>
            <a:r>
              <a:rPr lang="ru-RU" sz="1350" b="1" dirty="0">
                <a:latin typeface="+mj-lt"/>
              </a:rPr>
              <a:t> ДОЛЖЕН СОПРОВОЖДАТЬСЯ ПОДРОБНОЙ ИСТОРИЕЙ БОЛЕЗНИ, ВКЛЮЧАЯ ДОКУМЕНТЫ ОТ ВРАЧЕЙ, ПЕРВОНАЧАЛЬНО ПОСТАВИВШИХ ДИАГНОЗ (В СЛУЧАЯХ, КОГДА ЭТО ВОЗМОЖНО) И РЕЗУЛЬТАТЫ ЛАБОРАТОРНЫХ И КЛИНИЧЕСКИХ ИССЛЕДОВАНИЙ, А ТАКЖЕ ВИЗУАЛИЗИРУЮЩИЕ ИССЛЕДОВАНИЯ, ИМЕЮЩИЕ ОТНОШЕНИЯ К ДАННОМУ ЗАПРОСУ.</a:t>
            </a:r>
            <a:endParaRPr lang="ru-RU" sz="900" b="1" i="1" dirty="0">
              <a:latin typeface="+mj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900" b="1" i="1" dirty="0">
              <a:latin typeface="+mj-lt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273844" algn="l"/>
              </a:tabLst>
              <a:defRPr/>
            </a:pPr>
            <a:endParaRPr lang="ru-RU" sz="9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endParaRPr lang="ru-RU" sz="9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100392" cy="338437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К запросу на ТИ</a:t>
            </a:r>
            <a:r>
              <a:rPr lang="ru-RU" sz="1600" dirty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необходимо приложить*: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подробную историю болезни, включая документы от врачей, поставивших диагноз (в случаях, когда это возможно)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и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результаты лабораторных и клинических исследований,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а также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dirty="0">
                <a:latin typeface="Constantia" pitchFamily="18" charset="0"/>
              </a:rPr>
              <a:t> визуализирующие исследования, имеющие отношения к данному запросу.</a:t>
            </a:r>
          </a:p>
          <a:p>
            <a:pPr marL="0" indent="0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</a:endParaRPr>
          </a:p>
          <a:p>
            <a:pPr marL="0" indent="0" algn="r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200" dirty="0">
                <a:latin typeface="Constantia" pitchFamily="18" charset="0"/>
              </a:rPr>
              <a:t>*Международный стандарт по 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94116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</a:rPr>
              <a:t>РАЗРЕШЕНИЕ НА ТИ НЕОБХОДИМО ПОЛУЧИТЬ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</a:rPr>
              <a:t>ДО НАЧАЛА </a:t>
            </a:r>
            <a:r>
              <a:rPr lang="ru-RU" sz="1600" b="1" dirty="0">
                <a:latin typeface="Constantia" pitchFamily="18" charset="0"/>
              </a:rPr>
              <a:t>ИСПОЛЬЗОВАНИЯ ИЛИ ОБЛАДАНИЯ ЗАПРЕЩЕННОЙ СУБСТАНЦИЕЙ ИЛИ МЕТОДОМ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479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ЗАПРОС РАЗРЕШЕНИЯ НА ТИ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3470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518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</vt:lpstr>
      <vt:lpstr>Тема Office</vt:lpstr>
      <vt:lpstr>Запрещенный список. Терапевтическое использование.</vt:lpstr>
      <vt:lpstr>Адрес сервиса: list.rusada.ru</vt:lpstr>
      <vt:lpstr>Презентация PowerPoint</vt:lpstr>
      <vt:lpstr>Презентация PowerPoint</vt:lpstr>
      <vt:lpstr>ЗАПРЕЩЕННЫЙ СПИСОК</vt:lpstr>
      <vt:lpstr>ЗАПРЕЩЕННЫЙ СПИСОК</vt:lpstr>
      <vt:lpstr>ТЕРАПЕВТИЧЕСКОЕ ИСПОЛЬЗОВАНИЕ</vt:lpstr>
      <vt:lpstr>ТЕРАПЕВТИЧЕСКОЕ ИСПОЛЬЗОВАНИЕ</vt:lpstr>
      <vt:lpstr>Презентация PowerPoint</vt:lpstr>
      <vt:lpstr>ТЕРАПЕВТИЧЕСКОЕ ИСПОЛЬЗОВАНИЕ</vt:lpstr>
      <vt:lpstr>Презентация PowerPoint</vt:lpstr>
      <vt:lpstr>ТЕРАПЕВТИЧЕСКОЕ ИСПОЛЬЗОВАНИЕ</vt:lpstr>
      <vt:lpstr>ЗАПРОС НА ТИ</vt:lpstr>
      <vt:lpstr>ЗАПРОС НА ТИ</vt:lpstr>
      <vt:lpstr>ЗАПРОС НА ТИ</vt:lpstr>
      <vt:lpstr>ЗАПРОС НА ТИ</vt:lpstr>
      <vt:lpstr>ЗАПРОС НА ТИ</vt:lpstr>
      <vt:lpstr>Презентация PowerPoint</vt:lpstr>
    </vt:vector>
  </TitlesOfParts>
  <Company>Rusada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Запрещенный список</dc:title>
  <dc:creator>krogova</dc:creator>
  <cp:lastModifiedBy>Сизикова Екатерина Сергеевна</cp:lastModifiedBy>
  <cp:revision>132</cp:revision>
  <dcterms:created xsi:type="dcterms:W3CDTF">2015-04-08T09:58:16Z</dcterms:created>
  <dcterms:modified xsi:type="dcterms:W3CDTF">2018-06-21T10:50:45Z</dcterms:modified>
</cp:coreProperties>
</file>